
<file path=[Content_Types].xml><?xml version="1.0" encoding="utf-8"?>
<Types xmlns="http://schemas.openxmlformats.org/package/2006/content-types">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57" r:id="rId4"/>
    <p:sldId id="258" r:id="rId5"/>
    <p:sldId id="268" r:id="rId6"/>
    <p:sldId id="264" r:id="rId7"/>
    <p:sldId id="259" r:id="rId8"/>
    <p:sldId id="260" r:id="rId9"/>
    <p:sldId id="261" r:id="rId10"/>
    <p:sldId id="262" r:id="rId11"/>
    <p:sldId id="269" r:id="rId12"/>
    <p:sldId id="265" r:id="rId13"/>
    <p:sldId id="263" r:id="rId14"/>
    <p:sldId id="266" r:id="rId15"/>
    <p:sldId id="267"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E2E761-E813-403F-A493-6F8D57492690}" type="datetimeFigureOut">
              <a:rPr lang="en-US" smtClean="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DC23A6-20AA-416B-A93A-F57F51312983}" type="slidenum">
              <a:rPr lang="en-US" smtClean="0"/>
              <a:t>‹#›</a:t>
            </a:fld>
            <a:endParaRPr lang="en-US" dirty="0"/>
          </a:p>
        </p:txBody>
      </p:sp>
    </p:spTree>
    <p:extLst>
      <p:ext uri="{BB962C8B-B14F-4D97-AF65-F5344CB8AC3E}">
        <p14:creationId xmlns:p14="http://schemas.microsoft.com/office/powerpoint/2010/main" val="4111012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E2E761-E813-403F-A493-6F8D57492690}" type="datetimeFigureOut">
              <a:rPr lang="en-US" smtClean="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DC23A6-20AA-416B-A93A-F57F51312983}" type="slidenum">
              <a:rPr lang="en-US" smtClean="0"/>
              <a:t>‹#›</a:t>
            </a:fld>
            <a:endParaRPr lang="en-US" dirty="0"/>
          </a:p>
        </p:txBody>
      </p:sp>
    </p:spTree>
    <p:extLst>
      <p:ext uri="{BB962C8B-B14F-4D97-AF65-F5344CB8AC3E}">
        <p14:creationId xmlns:p14="http://schemas.microsoft.com/office/powerpoint/2010/main" val="831158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E2E761-E813-403F-A493-6F8D57492690}" type="datetimeFigureOut">
              <a:rPr lang="en-US" smtClean="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DC23A6-20AA-416B-A93A-F57F51312983}" type="slidenum">
              <a:rPr lang="en-US" smtClean="0"/>
              <a:t>‹#›</a:t>
            </a:fld>
            <a:endParaRPr lang="en-US" dirty="0"/>
          </a:p>
        </p:txBody>
      </p:sp>
    </p:spTree>
    <p:extLst>
      <p:ext uri="{BB962C8B-B14F-4D97-AF65-F5344CB8AC3E}">
        <p14:creationId xmlns:p14="http://schemas.microsoft.com/office/powerpoint/2010/main" val="51484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E2E761-E813-403F-A493-6F8D57492690}" type="datetimeFigureOut">
              <a:rPr lang="en-US" smtClean="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DC23A6-20AA-416B-A93A-F57F51312983}" type="slidenum">
              <a:rPr lang="en-US" smtClean="0"/>
              <a:t>‹#›</a:t>
            </a:fld>
            <a:endParaRPr lang="en-US" dirty="0"/>
          </a:p>
        </p:txBody>
      </p:sp>
    </p:spTree>
    <p:extLst>
      <p:ext uri="{BB962C8B-B14F-4D97-AF65-F5344CB8AC3E}">
        <p14:creationId xmlns:p14="http://schemas.microsoft.com/office/powerpoint/2010/main" val="1090441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E2E761-E813-403F-A493-6F8D57492690}" type="datetimeFigureOut">
              <a:rPr lang="en-US" smtClean="0"/>
              <a:t>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DC23A6-20AA-416B-A93A-F57F51312983}" type="slidenum">
              <a:rPr lang="en-US" smtClean="0"/>
              <a:t>‹#›</a:t>
            </a:fld>
            <a:endParaRPr lang="en-US" dirty="0"/>
          </a:p>
        </p:txBody>
      </p:sp>
    </p:spTree>
    <p:extLst>
      <p:ext uri="{BB962C8B-B14F-4D97-AF65-F5344CB8AC3E}">
        <p14:creationId xmlns:p14="http://schemas.microsoft.com/office/powerpoint/2010/main" val="902901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E2E761-E813-403F-A493-6F8D57492690}" type="datetimeFigureOut">
              <a:rPr lang="en-US" smtClean="0"/>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DC23A6-20AA-416B-A93A-F57F51312983}" type="slidenum">
              <a:rPr lang="en-US" smtClean="0"/>
              <a:t>‹#›</a:t>
            </a:fld>
            <a:endParaRPr lang="en-US" dirty="0"/>
          </a:p>
        </p:txBody>
      </p:sp>
    </p:spTree>
    <p:extLst>
      <p:ext uri="{BB962C8B-B14F-4D97-AF65-F5344CB8AC3E}">
        <p14:creationId xmlns:p14="http://schemas.microsoft.com/office/powerpoint/2010/main" val="3367905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E2E761-E813-403F-A493-6F8D57492690}" type="datetimeFigureOut">
              <a:rPr lang="en-US" smtClean="0"/>
              <a:t>1/16/2017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8DC23A6-20AA-416B-A93A-F57F51312983}" type="slidenum">
              <a:rPr lang="en-US" smtClean="0"/>
              <a:t>‹#›</a:t>
            </a:fld>
            <a:endParaRPr lang="en-US" dirty="0"/>
          </a:p>
        </p:txBody>
      </p:sp>
    </p:spTree>
    <p:extLst>
      <p:ext uri="{BB962C8B-B14F-4D97-AF65-F5344CB8AC3E}">
        <p14:creationId xmlns:p14="http://schemas.microsoft.com/office/powerpoint/2010/main" val="2542928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E2E761-E813-403F-A493-6F8D57492690}" type="datetimeFigureOut">
              <a:rPr lang="en-US" smtClean="0"/>
              <a:t>1/16/2017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DC23A6-20AA-416B-A93A-F57F51312983}" type="slidenum">
              <a:rPr lang="en-US" smtClean="0"/>
              <a:t>‹#›</a:t>
            </a:fld>
            <a:endParaRPr lang="en-US" dirty="0"/>
          </a:p>
        </p:txBody>
      </p:sp>
    </p:spTree>
    <p:extLst>
      <p:ext uri="{BB962C8B-B14F-4D97-AF65-F5344CB8AC3E}">
        <p14:creationId xmlns:p14="http://schemas.microsoft.com/office/powerpoint/2010/main" val="1493289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E2E761-E813-403F-A493-6F8D57492690}" type="datetimeFigureOut">
              <a:rPr lang="en-US" smtClean="0"/>
              <a:t>1/16/2017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8DC23A6-20AA-416B-A93A-F57F51312983}" type="slidenum">
              <a:rPr lang="en-US" smtClean="0"/>
              <a:t>‹#›</a:t>
            </a:fld>
            <a:endParaRPr lang="en-US" dirty="0"/>
          </a:p>
        </p:txBody>
      </p:sp>
    </p:spTree>
    <p:extLst>
      <p:ext uri="{BB962C8B-B14F-4D97-AF65-F5344CB8AC3E}">
        <p14:creationId xmlns:p14="http://schemas.microsoft.com/office/powerpoint/2010/main" val="1500293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E2E761-E813-403F-A493-6F8D57492690}" type="datetimeFigureOut">
              <a:rPr lang="en-US" smtClean="0"/>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DC23A6-20AA-416B-A93A-F57F51312983}" type="slidenum">
              <a:rPr lang="en-US" smtClean="0"/>
              <a:t>‹#›</a:t>
            </a:fld>
            <a:endParaRPr lang="en-US" dirty="0"/>
          </a:p>
        </p:txBody>
      </p:sp>
    </p:spTree>
    <p:extLst>
      <p:ext uri="{BB962C8B-B14F-4D97-AF65-F5344CB8AC3E}">
        <p14:creationId xmlns:p14="http://schemas.microsoft.com/office/powerpoint/2010/main" val="1405464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E2E761-E813-403F-A493-6F8D57492690}" type="datetimeFigureOut">
              <a:rPr lang="en-US" smtClean="0"/>
              <a:t>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DC23A6-20AA-416B-A93A-F57F51312983}" type="slidenum">
              <a:rPr lang="en-US" smtClean="0"/>
              <a:t>‹#›</a:t>
            </a:fld>
            <a:endParaRPr lang="en-US" dirty="0"/>
          </a:p>
        </p:txBody>
      </p:sp>
    </p:spTree>
    <p:extLst>
      <p:ext uri="{BB962C8B-B14F-4D97-AF65-F5344CB8AC3E}">
        <p14:creationId xmlns:p14="http://schemas.microsoft.com/office/powerpoint/2010/main" val="4104221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E2E761-E813-403F-A493-6F8D57492690}" type="datetimeFigureOut">
              <a:rPr lang="en-US" smtClean="0"/>
              <a:t>1/16/2017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DC23A6-20AA-416B-A93A-F57F51312983}" type="slidenum">
              <a:rPr lang="en-US" smtClean="0"/>
              <a:t>‹#›</a:t>
            </a:fld>
            <a:endParaRPr lang="en-US" dirty="0"/>
          </a:p>
        </p:txBody>
      </p:sp>
    </p:spTree>
    <p:extLst>
      <p:ext uri="{BB962C8B-B14F-4D97-AF65-F5344CB8AC3E}">
        <p14:creationId xmlns:p14="http://schemas.microsoft.com/office/powerpoint/2010/main" val="4022298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Microsoft_Excel_97-2003_Worksheet3.xls"/><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Microsoft_Excel_97-2003_Worksheet4.xls"/><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Microsoft_Excel_97-2003_Worksheet5.xls"/><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Microsoft_Excel_97-2003_Worksheet6.xls"/><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8.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Supplementary Class 3</a:t>
            </a:r>
            <a:endParaRPr lang="en-US" dirty="0"/>
          </a:p>
        </p:txBody>
      </p:sp>
      <p:sp>
        <p:nvSpPr>
          <p:cNvPr id="3" name="Subtitle 2"/>
          <p:cNvSpPr>
            <a:spLocks noGrp="1"/>
          </p:cNvSpPr>
          <p:nvPr>
            <p:ph type="subTitle" idx="1"/>
          </p:nvPr>
        </p:nvSpPr>
        <p:spPr/>
        <p:txBody>
          <a:bodyPr/>
          <a:lstStyle/>
          <a:p>
            <a:r>
              <a:rPr lang="en-US" dirty="0" smtClean="0"/>
              <a:t>Review Excel Functions</a:t>
            </a:r>
          </a:p>
          <a:p>
            <a:r>
              <a:rPr lang="en-US" dirty="0" smtClean="0"/>
              <a:t>For </a:t>
            </a:r>
            <a:r>
              <a:rPr lang="en-US" dirty="0" smtClean="0"/>
              <a:t>Chapters 3 and 4</a:t>
            </a:r>
            <a:endParaRPr lang="en-US" dirty="0"/>
          </a:p>
        </p:txBody>
      </p:sp>
    </p:spTree>
    <p:extLst>
      <p:ext uri="{BB962C8B-B14F-4D97-AF65-F5344CB8AC3E}">
        <p14:creationId xmlns:p14="http://schemas.microsoft.com/office/powerpoint/2010/main" val="3558545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Excel function assumes you are making payments on a loan, while we are using the function to convert value of money over time, so the answer is returned as a negative.  Change that as you want.</a:t>
            </a:r>
          </a:p>
          <a:p>
            <a:r>
              <a:rPr lang="en-US" dirty="0" smtClean="0"/>
              <a:t>The red font is sometimes used by accountants to indicate a negative, sometimes they use brackets to indicate negative and sometime both.</a:t>
            </a:r>
          </a:p>
          <a:p>
            <a:r>
              <a:rPr lang="en-US" dirty="0" smtClean="0"/>
              <a:t>Change your defaults in </a:t>
            </a:r>
            <a:r>
              <a:rPr lang="en-US" i="1" dirty="0" smtClean="0"/>
              <a:t>Format Cells </a:t>
            </a:r>
            <a:r>
              <a:rPr lang="en-US" dirty="0" smtClean="0"/>
              <a:t>and </a:t>
            </a:r>
            <a:r>
              <a:rPr lang="en-US" i="1" dirty="0" smtClean="0"/>
              <a:t>Numbe</a:t>
            </a:r>
            <a:r>
              <a:rPr lang="en-US" dirty="0" smtClean="0"/>
              <a:t>r to suit yourself.  </a:t>
            </a:r>
          </a:p>
        </p:txBody>
      </p:sp>
    </p:spTree>
    <p:extLst>
      <p:ext uri="{BB962C8B-B14F-4D97-AF65-F5344CB8AC3E}">
        <p14:creationId xmlns:p14="http://schemas.microsoft.com/office/powerpoint/2010/main" val="1846957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Cash Flow Diagram for</a:t>
            </a:r>
            <a:r>
              <a:rPr lang="en-US" dirty="0"/>
              <a:t/>
            </a:r>
            <a:br>
              <a:rPr lang="en-US" dirty="0"/>
            </a:br>
            <a:r>
              <a:rPr lang="en-US" dirty="0" smtClean="0"/>
              <a:t>Typical Loan </a:t>
            </a:r>
            <a:r>
              <a:rPr lang="en-US" dirty="0"/>
              <a:t>P</a:t>
            </a:r>
            <a:r>
              <a:rPr lang="en-US" dirty="0" smtClean="0"/>
              <a:t>ayment </a:t>
            </a:r>
            <a:endParaRPr lang="en-US" dirty="0"/>
          </a:p>
        </p:txBody>
      </p:sp>
      <p:cxnSp>
        <p:nvCxnSpPr>
          <p:cNvPr id="5" name="Straight Connector 4"/>
          <p:cNvCxnSpPr/>
          <p:nvPr/>
        </p:nvCxnSpPr>
        <p:spPr>
          <a:xfrm>
            <a:off x="1676400" y="4114800"/>
            <a:ext cx="48006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1676400" y="3124200"/>
            <a:ext cx="0" cy="990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 name="Content Placeholder 7"/>
          <p:cNvSpPr>
            <a:spLocks noGrp="1"/>
          </p:cNvSpPr>
          <p:nvPr>
            <p:ph idx="1"/>
          </p:nvPr>
        </p:nvSpPr>
        <p:spPr/>
        <p:txBody>
          <a:bodyPr/>
          <a:lstStyle/>
          <a:p>
            <a:r>
              <a:rPr lang="en-US" dirty="0" smtClean="0"/>
              <a:t>My cash flow is in, positive, when I get the money from the bank, and negative when I make my payments.</a:t>
            </a:r>
            <a:endParaRPr lang="en-US" dirty="0"/>
          </a:p>
        </p:txBody>
      </p:sp>
      <p:cxnSp>
        <p:nvCxnSpPr>
          <p:cNvPr id="10" name="Straight Arrow Connector 9"/>
          <p:cNvCxnSpPr/>
          <p:nvPr/>
        </p:nvCxnSpPr>
        <p:spPr>
          <a:xfrm>
            <a:off x="2971800" y="4114800"/>
            <a:ext cx="0" cy="52173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457700" y="4114800"/>
            <a:ext cx="0" cy="44553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16" idx="2"/>
          </p:cNvCxnSpPr>
          <p:nvPr/>
        </p:nvCxnSpPr>
        <p:spPr>
          <a:xfrm>
            <a:off x="6477000" y="4114800"/>
            <a:ext cx="0" cy="53125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447800" y="4267200"/>
            <a:ext cx="533400" cy="369332"/>
          </a:xfrm>
          <a:prstGeom prst="rect">
            <a:avLst/>
          </a:prstGeom>
          <a:noFill/>
        </p:spPr>
        <p:txBody>
          <a:bodyPr wrap="square" rtlCol="0">
            <a:spAutoFit/>
          </a:bodyPr>
          <a:lstStyle/>
          <a:p>
            <a:r>
              <a:rPr lang="en-US" dirty="0" smtClean="0"/>
              <a:t>0</a:t>
            </a:r>
            <a:endParaRPr lang="en-US" dirty="0"/>
          </a:p>
        </p:txBody>
      </p:sp>
      <p:sp>
        <p:nvSpPr>
          <p:cNvPr id="16" name="TextBox 15"/>
          <p:cNvSpPr txBox="1"/>
          <p:nvPr/>
        </p:nvSpPr>
        <p:spPr>
          <a:xfrm>
            <a:off x="6210300" y="4276725"/>
            <a:ext cx="533400" cy="369332"/>
          </a:xfrm>
          <a:prstGeom prst="rect">
            <a:avLst/>
          </a:prstGeom>
          <a:noFill/>
        </p:spPr>
        <p:txBody>
          <a:bodyPr wrap="square" rtlCol="0">
            <a:spAutoFit/>
          </a:bodyPr>
          <a:lstStyle/>
          <a:p>
            <a:r>
              <a:rPr lang="en-US" dirty="0"/>
              <a:t>3</a:t>
            </a:r>
          </a:p>
        </p:txBody>
      </p:sp>
      <p:sp>
        <p:nvSpPr>
          <p:cNvPr id="17" name="TextBox 16"/>
          <p:cNvSpPr txBox="1"/>
          <p:nvPr/>
        </p:nvSpPr>
        <p:spPr>
          <a:xfrm>
            <a:off x="2705100" y="4375666"/>
            <a:ext cx="533400" cy="369332"/>
          </a:xfrm>
          <a:prstGeom prst="rect">
            <a:avLst/>
          </a:prstGeom>
          <a:noFill/>
        </p:spPr>
        <p:txBody>
          <a:bodyPr wrap="square" rtlCol="0">
            <a:spAutoFit/>
          </a:bodyPr>
          <a:lstStyle/>
          <a:p>
            <a:r>
              <a:rPr lang="en-US" dirty="0"/>
              <a:t>1</a:t>
            </a:r>
          </a:p>
        </p:txBody>
      </p:sp>
      <p:sp>
        <p:nvSpPr>
          <p:cNvPr id="18" name="TextBox 17"/>
          <p:cNvSpPr txBox="1"/>
          <p:nvPr/>
        </p:nvSpPr>
        <p:spPr>
          <a:xfrm>
            <a:off x="4248150" y="4375666"/>
            <a:ext cx="533400" cy="369332"/>
          </a:xfrm>
          <a:prstGeom prst="rect">
            <a:avLst/>
          </a:prstGeom>
          <a:noFill/>
        </p:spPr>
        <p:txBody>
          <a:bodyPr wrap="square" rtlCol="0">
            <a:spAutoFit/>
          </a:bodyPr>
          <a:lstStyle/>
          <a:p>
            <a:r>
              <a:rPr lang="en-US" dirty="0" smtClean="0"/>
              <a:t>2</a:t>
            </a:r>
            <a:endParaRPr lang="en-US" dirty="0"/>
          </a:p>
        </p:txBody>
      </p:sp>
    </p:spTree>
    <p:extLst>
      <p:ext uri="{BB962C8B-B14F-4D97-AF65-F5344CB8AC3E}">
        <p14:creationId xmlns:p14="http://schemas.microsoft.com/office/powerpoint/2010/main" val="2609138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Excel, double click</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3793690119"/>
              </p:ext>
            </p:extLst>
          </p:nvPr>
        </p:nvGraphicFramePr>
        <p:xfrm>
          <a:off x="533400" y="1676400"/>
          <a:ext cx="7529513" cy="4332287"/>
        </p:xfrm>
        <a:graphic>
          <a:graphicData uri="http://schemas.openxmlformats.org/presentationml/2006/ole">
            <mc:AlternateContent xmlns:mc="http://schemas.openxmlformats.org/markup-compatibility/2006">
              <mc:Choice xmlns:v="urn:schemas-microsoft-com:vml" Requires="v">
                <p:oleObj spid="_x0000_s3079" name="Worksheet" r:id="rId3" imgW="3192811" imgH="1836448" progId="Excel.Sheet.8">
                  <p:embed/>
                </p:oleObj>
              </mc:Choice>
              <mc:Fallback>
                <p:oleObj name="Worksheet" r:id="rId3" imgW="3192811" imgH="1836448" progId="Excel.Sheet.8">
                  <p:embed/>
                  <p:pic>
                    <p:nvPicPr>
                      <p:cNvPr id="0" name=""/>
                      <p:cNvPicPr/>
                      <p:nvPr/>
                    </p:nvPicPr>
                    <p:blipFill>
                      <a:blip r:embed="rId4"/>
                      <a:stretch>
                        <a:fillRect/>
                      </a:stretch>
                    </p:blipFill>
                    <p:spPr>
                      <a:xfrm>
                        <a:off x="533400" y="1676400"/>
                        <a:ext cx="7529513" cy="4332287"/>
                      </a:xfrm>
                      <a:prstGeom prst="rect">
                        <a:avLst/>
                      </a:prstGeom>
                    </p:spPr>
                  </p:pic>
                </p:oleObj>
              </mc:Fallback>
            </mc:AlternateContent>
          </a:graphicData>
        </a:graphic>
      </p:graphicFrame>
    </p:spTree>
    <p:extLst>
      <p:ext uri="{BB962C8B-B14F-4D97-AF65-F5344CB8AC3E}">
        <p14:creationId xmlns:p14="http://schemas.microsoft.com/office/powerpoint/2010/main" val="284544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Also</a:t>
            </a:r>
            <a:endParaRPr lang="en-US" dirty="0"/>
          </a:p>
        </p:txBody>
      </p:sp>
      <p:sp>
        <p:nvSpPr>
          <p:cNvPr id="3" name="Content Placeholder 2"/>
          <p:cNvSpPr>
            <a:spLocks noGrp="1"/>
          </p:cNvSpPr>
          <p:nvPr>
            <p:ph idx="1"/>
          </p:nvPr>
        </p:nvSpPr>
        <p:spPr/>
        <p:txBody>
          <a:bodyPr/>
          <a:lstStyle/>
          <a:p>
            <a:r>
              <a:rPr lang="en-US" dirty="0" smtClean="0"/>
              <a:t>The Excel functions have excellent  Help functions</a:t>
            </a:r>
            <a:endParaRPr lang="en-US" dirty="0"/>
          </a:p>
        </p:txBody>
      </p:sp>
    </p:spTree>
    <p:extLst>
      <p:ext uri="{BB962C8B-B14F-4D97-AF65-F5344CB8AC3E}">
        <p14:creationId xmlns:p14="http://schemas.microsoft.com/office/powerpoint/2010/main" val="1265907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 with PV</a:t>
            </a:r>
            <a:endParaRPr lang="en-US" dirty="0"/>
          </a:p>
        </p:txBody>
      </p:sp>
      <p:sp>
        <p:nvSpPr>
          <p:cNvPr id="3" name="Content Placeholder 2"/>
          <p:cNvSpPr>
            <a:spLocks noGrp="1"/>
          </p:cNvSpPr>
          <p:nvPr>
            <p:ph idx="1"/>
          </p:nvPr>
        </p:nvSpPr>
        <p:spPr/>
        <p:txBody>
          <a:bodyPr/>
          <a:lstStyle/>
          <a:p>
            <a:r>
              <a:rPr lang="en-US" dirty="0" smtClean="0"/>
              <a:t>We generally use the “end-of-period” convention.</a:t>
            </a:r>
          </a:p>
          <a:p>
            <a:r>
              <a:rPr lang="en-US" dirty="0" smtClean="0"/>
              <a:t>Cash flows often come in over the entire period, but we compute as if they call came at the end.</a:t>
            </a:r>
          </a:p>
          <a:p>
            <a:r>
              <a:rPr lang="en-US" dirty="0" smtClean="0"/>
              <a:t>This is convenient.  However, if we wanted more detail, we would just use more periods, such as weekly or even daily.  </a:t>
            </a:r>
            <a:endParaRPr lang="en-US" dirty="0"/>
          </a:p>
        </p:txBody>
      </p:sp>
    </p:spTree>
    <p:extLst>
      <p:ext uri="{BB962C8B-B14F-4D97-AF65-F5344CB8AC3E}">
        <p14:creationId xmlns:p14="http://schemas.microsoft.com/office/powerpoint/2010/main" val="1326275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value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 could ask, how much money  would have in the bank if I payed $100 into savings each month?</a:t>
            </a:r>
          </a:p>
          <a:p>
            <a:r>
              <a:rPr lang="en-US" dirty="0" smtClean="0"/>
              <a:t>Say for 18 months if the bank payed me 8% per year interest.</a:t>
            </a:r>
          </a:p>
          <a:p>
            <a:r>
              <a:rPr lang="en-US" dirty="0" smtClean="0"/>
              <a:t>Start by realizing 8% per year must be converted to month, which is just 8%/12.  </a:t>
            </a:r>
            <a:r>
              <a:rPr lang="en-US" dirty="0" smtClean="0"/>
              <a:t>(That 8% per year is sometimes called on TV the APR, annual percentage rate.)</a:t>
            </a:r>
            <a:endParaRPr lang="en-US" dirty="0" smtClean="0"/>
          </a:p>
          <a:p>
            <a:r>
              <a:rPr lang="en-US" dirty="0" smtClean="0"/>
              <a:t>[Never, never, never, use that “effective” interest rate here, or anywhere else, except in the rare problems that ask you to computer the “effective interest rate.”  I meant never. ]</a:t>
            </a:r>
            <a:endParaRPr lang="en-US" dirty="0"/>
          </a:p>
        </p:txBody>
      </p:sp>
    </p:spTree>
    <p:extLst>
      <p:ext uri="{BB962C8B-B14F-4D97-AF65-F5344CB8AC3E}">
        <p14:creationId xmlns:p14="http://schemas.microsoft.com/office/powerpoint/2010/main" val="1444539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Cash flow for deposits</a:t>
            </a:r>
            <a:endParaRPr lang="en-US" dirty="0"/>
          </a:p>
        </p:txBody>
      </p:sp>
      <p:sp>
        <p:nvSpPr>
          <p:cNvPr id="3" name="Content Placeholder 2"/>
          <p:cNvSpPr>
            <a:spLocks noGrp="1"/>
          </p:cNvSpPr>
          <p:nvPr>
            <p:ph idx="1"/>
          </p:nvPr>
        </p:nvSpPr>
        <p:spPr/>
        <p:txBody>
          <a:bodyPr>
            <a:normAutofit/>
          </a:bodyPr>
          <a:lstStyle/>
          <a:p>
            <a:r>
              <a:rPr lang="en-US" sz="2800" dirty="0" smtClean="0"/>
              <a:t>Note the wording combined with our end-of-period convention means you make a payment and withdraw the works on the last day. </a:t>
            </a:r>
            <a:endParaRPr lang="en-US" sz="2800" dirty="0"/>
          </a:p>
        </p:txBody>
      </p:sp>
      <p:cxnSp>
        <p:nvCxnSpPr>
          <p:cNvPr id="5" name="Straight Connector 4"/>
          <p:cNvCxnSpPr/>
          <p:nvPr/>
        </p:nvCxnSpPr>
        <p:spPr>
          <a:xfrm flipV="1">
            <a:off x="990600" y="3657600"/>
            <a:ext cx="6324600" cy="762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Elbow Connector 6"/>
          <p:cNvCxnSpPr/>
          <p:nvPr/>
        </p:nvCxnSpPr>
        <p:spPr>
          <a:xfrm rot="16200000" flipH="1">
            <a:off x="5867400" y="3619500"/>
            <a:ext cx="457200" cy="152400"/>
          </a:xfrm>
          <a:prstGeom prst="bentConnector3">
            <a:avLst>
              <a:gd name="adj1" fmla="val 52083"/>
            </a:avLst>
          </a:prstGeom>
          <a:ln w="38100"/>
        </p:spPr>
        <p:style>
          <a:lnRef idx="1">
            <a:schemeClr val="accent1"/>
          </a:lnRef>
          <a:fillRef idx="0">
            <a:schemeClr val="accent1"/>
          </a:fillRef>
          <a:effectRef idx="0">
            <a:schemeClr val="accent1"/>
          </a:effectRef>
          <a:fontRef idx="minor">
            <a:schemeClr val="tx1"/>
          </a:fontRef>
        </p:style>
      </p:cxnSp>
      <p:cxnSp>
        <p:nvCxnSpPr>
          <p:cNvPr id="12" name="Elbow Connector 11"/>
          <p:cNvCxnSpPr/>
          <p:nvPr/>
        </p:nvCxnSpPr>
        <p:spPr>
          <a:xfrm rot="16200000" flipH="1">
            <a:off x="5638800" y="3619499"/>
            <a:ext cx="457201" cy="152400"/>
          </a:xfrm>
          <a:prstGeom prst="bentConnector3">
            <a:avLst/>
          </a:prstGeom>
          <a:ln w="381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5867400" y="3657600"/>
            <a:ext cx="228600" cy="76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838200" y="3848100"/>
            <a:ext cx="457200" cy="381000"/>
          </a:xfrm>
          <a:prstGeom prst="rect">
            <a:avLst/>
          </a:prstGeom>
          <a:noFill/>
        </p:spPr>
        <p:txBody>
          <a:bodyPr wrap="square" rtlCol="0">
            <a:spAutoFit/>
          </a:bodyPr>
          <a:lstStyle/>
          <a:p>
            <a:r>
              <a:rPr lang="en-US" dirty="0" smtClean="0"/>
              <a:t>0</a:t>
            </a:r>
            <a:endParaRPr lang="en-US" dirty="0"/>
          </a:p>
        </p:txBody>
      </p:sp>
      <p:cxnSp>
        <p:nvCxnSpPr>
          <p:cNvPr id="16" name="Straight Arrow Connector 15"/>
          <p:cNvCxnSpPr/>
          <p:nvPr/>
        </p:nvCxnSpPr>
        <p:spPr>
          <a:xfrm flipV="1">
            <a:off x="7305675" y="2590800"/>
            <a:ext cx="9525" cy="110489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828800" y="3733800"/>
            <a:ext cx="0" cy="4953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667000" y="3695699"/>
            <a:ext cx="0" cy="4953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3657600" y="3695700"/>
            <a:ext cx="0" cy="4953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4505325" y="3695700"/>
            <a:ext cx="0" cy="4953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410200" y="3676650"/>
            <a:ext cx="0" cy="4953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7305675" y="3705225"/>
            <a:ext cx="0" cy="4953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600200" y="3314699"/>
            <a:ext cx="457200" cy="381000"/>
          </a:xfrm>
          <a:prstGeom prst="rect">
            <a:avLst/>
          </a:prstGeom>
          <a:noFill/>
        </p:spPr>
        <p:txBody>
          <a:bodyPr wrap="square" rtlCol="0">
            <a:spAutoFit/>
          </a:bodyPr>
          <a:lstStyle/>
          <a:p>
            <a:r>
              <a:rPr lang="en-US" dirty="0"/>
              <a:t>1</a:t>
            </a:r>
          </a:p>
        </p:txBody>
      </p:sp>
      <p:sp>
        <p:nvSpPr>
          <p:cNvPr id="27" name="TextBox 26"/>
          <p:cNvSpPr txBox="1"/>
          <p:nvPr/>
        </p:nvSpPr>
        <p:spPr>
          <a:xfrm>
            <a:off x="2438400" y="3276598"/>
            <a:ext cx="457200" cy="381000"/>
          </a:xfrm>
          <a:prstGeom prst="rect">
            <a:avLst/>
          </a:prstGeom>
          <a:noFill/>
        </p:spPr>
        <p:txBody>
          <a:bodyPr wrap="square" rtlCol="0">
            <a:spAutoFit/>
          </a:bodyPr>
          <a:lstStyle/>
          <a:p>
            <a:r>
              <a:rPr lang="en-US" dirty="0"/>
              <a:t>2</a:t>
            </a:r>
          </a:p>
        </p:txBody>
      </p:sp>
      <p:sp>
        <p:nvSpPr>
          <p:cNvPr id="28" name="TextBox 27"/>
          <p:cNvSpPr txBox="1"/>
          <p:nvPr/>
        </p:nvSpPr>
        <p:spPr>
          <a:xfrm>
            <a:off x="3429000" y="3152774"/>
            <a:ext cx="457200" cy="381000"/>
          </a:xfrm>
          <a:prstGeom prst="rect">
            <a:avLst/>
          </a:prstGeom>
          <a:noFill/>
        </p:spPr>
        <p:txBody>
          <a:bodyPr wrap="square" rtlCol="0">
            <a:spAutoFit/>
          </a:bodyPr>
          <a:lstStyle/>
          <a:p>
            <a:r>
              <a:rPr lang="en-US" dirty="0"/>
              <a:t>3</a:t>
            </a:r>
          </a:p>
        </p:txBody>
      </p:sp>
      <p:sp>
        <p:nvSpPr>
          <p:cNvPr id="29" name="TextBox 28"/>
          <p:cNvSpPr txBox="1"/>
          <p:nvPr/>
        </p:nvSpPr>
        <p:spPr>
          <a:xfrm>
            <a:off x="6248400" y="3276598"/>
            <a:ext cx="457200" cy="381000"/>
          </a:xfrm>
          <a:prstGeom prst="rect">
            <a:avLst/>
          </a:prstGeom>
          <a:noFill/>
        </p:spPr>
        <p:txBody>
          <a:bodyPr wrap="square" rtlCol="0">
            <a:spAutoFit/>
          </a:bodyPr>
          <a:lstStyle/>
          <a:p>
            <a:r>
              <a:rPr lang="en-US" dirty="0" smtClean="0"/>
              <a:t>17</a:t>
            </a:r>
            <a:endParaRPr lang="en-US" dirty="0"/>
          </a:p>
        </p:txBody>
      </p:sp>
      <p:sp>
        <p:nvSpPr>
          <p:cNvPr id="30" name="TextBox 29"/>
          <p:cNvSpPr txBox="1"/>
          <p:nvPr/>
        </p:nvSpPr>
        <p:spPr>
          <a:xfrm>
            <a:off x="7391400" y="3257547"/>
            <a:ext cx="457200" cy="369332"/>
          </a:xfrm>
          <a:prstGeom prst="rect">
            <a:avLst/>
          </a:prstGeom>
          <a:noFill/>
        </p:spPr>
        <p:txBody>
          <a:bodyPr wrap="square" rtlCol="0">
            <a:spAutoFit/>
          </a:bodyPr>
          <a:lstStyle/>
          <a:p>
            <a:r>
              <a:rPr lang="en-US" dirty="0" smtClean="0"/>
              <a:t>18</a:t>
            </a:r>
            <a:endParaRPr lang="en-US" dirty="0"/>
          </a:p>
        </p:txBody>
      </p:sp>
      <p:sp>
        <p:nvSpPr>
          <p:cNvPr id="31" name="TextBox 30"/>
          <p:cNvSpPr txBox="1"/>
          <p:nvPr/>
        </p:nvSpPr>
        <p:spPr>
          <a:xfrm>
            <a:off x="5181600" y="3248021"/>
            <a:ext cx="457200" cy="381000"/>
          </a:xfrm>
          <a:prstGeom prst="rect">
            <a:avLst/>
          </a:prstGeom>
          <a:noFill/>
        </p:spPr>
        <p:txBody>
          <a:bodyPr wrap="square" rtlCol="0">
            <a:spAutoFit/>
          </a:bodyPr>
          <a:lstStyle/>
          <a:p>
            <a:r>
              <a:rPr lang="en-US" dirty="0"/>
              <a:t>5</a:t>
            </a:r>
          </a:p>
        </p:txBody>
      </p:sp>
      <p:sp>
        <p:nvSpPr>
          <p:cNvPr id="32" name="TextBox 31"/>
          <p:cNvSpPr txBox="1"/>
          <p:nvPr/>
        </p:nvSpPr>
        <p:spPr>
          <a:xfrm>
            <a:off x="4276725" y="3152774"/>
            <a:ext cx="457200" cy="381000"/>
          </a:xfrm>
          <a:prstGeom prst="rect">
            <a:avLst/>
          </a:prstGeom>
          <a:noFill/>
        </p:spPr>
        <p:txBody>
          <a:bodyPr wrap="square" rtlCol="0">
            <a:spAutoFit/>
          </a:bodyPr>
          <a:lstStyle/>
          <a:p>
            <a:r>
              <a:rPr lang="en-US" dirty="0"/>
              <a:t>4</a:t>
            </a:r>
          </a:p>
        </p:txBody>
      </p:sp>
      <p:cxnSp>
        <p:nvCxnSpPr>
          <p:cNvPr id="33" name="Straight Arrow Connector 32"/>
          <p:cNvCxnSpPr/>
          <p:nvPr/>
        </p:nvCxnSpPr>
        <p:spPr>
          <a:xfrm>
            <a:off x="6400800" y="3676650"/>
            <a:ext cx="0" cy="4953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2140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You could solve this using formulas in Excel or the built in FV function.  Next will show you both methods.</a:t>
            </a:r>
          </a:p>
          <a:p>
            <a:r>
              <a:rPr lang="en-US" dirty="0" smtClean="0"/>
              <a:t>See trick to drag the time, using 18 less the current time.  </a:t>
            </a:r>
          </a:p>
          <a:p>
            <a:r>
              <a:rPr lang="en-US" dirty="0" smtClean="0"/>
              <a:t>Also, in the function I used the cell addresses rather then typing in the number. </a:t>
            </a:r>
            <a:endParaRPr lang="en-US" dirty="0"/>
          </a:p>
        </p:txBody>
      </p:sp>
    </p:spTree>
    <p:extLst>
      <p:ext uri="{BB962C8B-B14F-4D97-AF65-F5344CB8AC3E}">
        <p14:creationId xmlns:p14="http://schemas.microsoft.com/office/powerpoint/2010/main" val="1631716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Double click to open Excel</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1691851157"/>
              </p:ext>
            </p:extLst>
          </p:nvPr>
        </p:nvGraphicFramePr>
        <p:xfrm>
          <a:off x="1231900" y="1600200"/>
          <a:ext cx="6677025" cy="4525963"/>
        </p:xfrm>
        <a:graphic>
          <a:graphicData uri="http://schemas.openxmlformats.org/presentationml/2006/ole">
            <mc:AlternateContent xmlns:mc="http://schemas.openxmlformats.org/markup-compatibility/2006">
              <mc:Choice xmlns:v="urn:schemas-microsoft-com:vml" Requires="v">
                <p:oleObj spid="_x0000_s5129" name="Worksheet" r:id="rId3" imgW="6217920" imgH="4214054" progId="Excel.Sheet.8">
                  <p:embed/>
                </p:oleObj>
              </mc:Choice>
              <mc:Fallback>
                <p:oleObj name="Worksheet" r:id="rId3" imgW="6217920" imgH="4214054" progId="Excel.Sheet.8">
                  <p:embed/>
                  <p:pic>
                    <p:nvPicPr>
                      <p:cNvPr id="0" name=""/>
                      <p:cNvPicPr/>
                      <p:nvPr/>
                    </p:nvPicPr>
                    <p:blipFill>
                      <a:blip r:embed="rId4"/>
                      <a:stretch>
                        <a:fillRect/>
                      </a:stretch>
                    </p:blipFill>
                    <p:spPr>
                      <a:xfrm>
                        <a:off x="1231900" y="1600200"/>
                        <a:ext cx="6677025" cy="4525963"/>
                      </a:xfrm>
                      <a:prstGeom prst="rect">
                        <a:avLst/>
                      </a:prstGeom>
                    </p:spPr>
                  </p:pic>
                </p:oleObj>
              </mc:Fallback>
            </mc:AlternateContent>
          </a:graphicData>
        </a:graphic>
      </p:graphicFrame>
    </p:spTree>
    <p:extLst>
      <p:ext uri="{BB962C8B-B14F-4D97-AF65-F5344CB8AC3E}">
        <p14:creationId xmlns:p14="http://schemas.microsoft.com/office/powerpoint/2010/main" val="954057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Seek</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Suppose in the last problem I wanted to have $2500 in the bank.  How much would I need to put in each month?</a:t>
            </a:r>
          </a:p>
          <a:p>
            <a:r>
              <a:rPr lang="en-US" dirty="0" smtClean="0"/>
              <a:t>I could set up the sheet has before, but make the monthly payment a reference cell.  I might start with $100, then use trial and error until I got the final amount to reach $2500.</a:t>
            </a:r>
          </a:p>
          <a:p>
            <a:r>
              <a:rPr lang="en-US" dirty="0" smtClean="0"/>
              <a:t>Or, Excel has a trial and error tool called “Goal Seek” in the </a:t>
            </a:r>
            <a:r>
              <a:rPr lang="en-US" i="1" dirty="0" smtClean="0"/>
              <a:t>Data</a:t>
            </a:r>
            <a:r>
              <a:rPr lang="en-US" dirty="0" smtClean="0"/>
              <a:t> tab, then </a:t>
            </a:r>
            <a:r>
              <a:rPr lang="en-US" i="1" dirty="0" smtClean="0"/>
              <a:t>What-if Analysis</a:t>
            </a:r>
            <a:r>
              <a:rPr lang="en-US" dirty="0" smtClean="0"/>
              <a:t>.  </a:t>
            </a:r>
          </a:p>
          <a:p>
            <a:r>
              <a:rPr lang="en-US" dirty="0" smtClean="0"/>
              <a:t>Goal seek is a trivial version of Excel’s powerful Solver function, which we won’t use in this course. </a:t>
            </a:r>
            <a:endParaRPr lang="en-US" dirty="0"/>
          </a:p>
        </p:txBody>
      </p:sp>
    </p:spTree>
    <p:extLst>
      <p:ext uri="{BB962C8B-B14F-4D97-AF65-F5344CB8AC3E}">
        <p14:creationId xmlns:p14="http://schemas.microsoft.com/office/powerpoint/2010/main" val="539603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Excel Functions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94198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PMT</a:t>
            </a:r>
            <a:endParaRPr lang="en-US" dirty="0"/>
          </a:p>
        </p:txBody>
      </p:sp>
      <p:sp>
        <p:nvSpPr>
          <p:cNvPr id="3" name="Content Placeholder 2"/>
          <p:cNvSpPr>
            <a:spLocks noGrp="1"/>
          </p:cNvSpPr>
          <p:nvPr>
            <p:ph idx="1"/>
          </p:nvPr>
        </p:nvSpPr>
        <p:spPr/>
        <p:txBody>
          <a:bodyPr>
            <a:normAutofit fontScale="92500"/>
          </a:bodyPr>
          <a:lstStyle/>
          <a:p>
            <a:r>
              <a:rPr lang="en-US" dirty="0" smtClean="0"/>
              <a:t>But an even easier way to determine the payment is Excel’s PMT function.  That will translate a Present Value or Future Value into a uniform payment, A.  </a:t>
            </a:r>
          </a:p>
          <a:p>
            <a:r>
              <a:rPr lang="en-US" dirty="0" smtClean="0"/>
              <a:t>Need to think about the signs, though</a:t>
            </a:r>
          </a:p>
          <a:p>
            <a:r>
              <a:rPr lang="en-US" dirty="0" smtClean="0"/>
              <a:t>PMT thinks you are making a loan payment, which is negative to you, thus will return a positive.  If you are just using PMT to convert a P or F into an A, you’ll need to change the signs. </a:t>
            </a:r>
            <a:endParaRPr lang="en-US" dirty="0"/>
          </a:p>
        </p:txBody>
      </p:sp>
    </p:spTree>
    <p:extLst>
      <p:ext uri="{BB962C8B-B14F-4D97-AF65-F5344CB8AC3E}">
        <p14:creationId xmlns:p14="http://schemas.microsoft.com/office/powerpoint/2010/main" val="4148883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PMT</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2353216805"/>
              </p:ext>
            </p:extLst>
          </p:nvPr>
        </p:nvGraphicFramePr>
        <p:xfrm>
          <a:off x="1063625" y="1600200"/>
          <a:ext cx="7016750" cy="4525963"/>
        </p:xfrm>
        <a:graphic>
          <a:graphicData uri="http://schemas.openxmlformats.org/presentationml/2006/ole">
            <mc:AlternateContent xmlns:mc="http://schemas.openxmlformats.org/markup-compatibility/2006">
              <mc:Choice xmlns:v="urn:schemas-microsoft-com:vml" Requires="v">
                <p:oleObj spid="_x0000_s6152" name="Worksheet" r:id="rId3" imgW="6248276" imgH="4031008" progId="Excel.Sheet.8">
                  <p:embed/>
                </p:oleObj>
              </mc:Choice>
              <mc:Fallback>
                <p:oleObj name="Worksheet" r:id="rId3" imgW="6248276" imgH="4031008" progId="Excel.Sheet.8">
                  <p:embed/>
                  <p:pic>
                    <p:nvPicPr>
                      <p:cNvPr id="0" name=""/>
                      <p:cNvPicPr/>
                      <p:nvPr/>
                    </p:nvPicPr>
                    <p:blipFill>
                      <a:blip r:embed="rId4"/>
                      <a:stretch>
                        <a:fillRect/>
                      </a:stretch>
                    </p:blipFill>
                    <p:spPr>
                      <a:xfrm>
                        <a:off x="1063625" y="1600200"/>
                        <a:ext cx="7016750" cy="4525963"/>
                      </a:xfrm>
                      <a:prstGeom prst="rect">
                        <a:avLst/>
                      </a:prstGeom>
                    </p:spPr>
                  </p:pic>
                </p:oleObj>
              </mc:Fallback>
            </mc:AlternateContent>
          </a:graphicData>
        </a:graphic>
      </p:graphicFrame>
    </p:spTree>
    <p:extLst>
      <p:ext uri="{BB962C8B-B14F-4D97-AF65-F5344CB8AC3E}">
        <p14:creationId xmlns:p14="http://schemas.microsoft.com/office/powerpoint/2010/main" val="1272441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3310309516"/>
              </p:ext>
            </p:extLst>
          </p:nvPr>
        </p:nvGraphicFramePr>
        <p:xfrm>
          <a:off x="1219200" y="1676400"/>
          <a:ext cx="6773863" cy="4525963"/>
        </p:xfrm>
        <a:graphic>
          <a:graphicData uri="http://schemas.openxmlformats.org/presentationml/2006/ole">
            <mc:AlternateContent xmlns:mc="http://schemas.openxmlformats.org/markup-compatibility/2006">
              <mc:Choice xmlns:v="urn:schemas-microsoft-com:vml" Requires="v">
                <p:oleObj spid="_x0000_s7176" name="Worksheet" r:id="rId3" imgW="6309484" imgH="4214054" progId="Excel.Sheet.8">
                  <p:embed/>
                </p:oleObj>
              </mc:Choice>
              <mc:Fallback>
                <p:oleObj name="Worksheet" r:id="rId3" imgW="6309484" imgH="4214054" progId="Excel.Sheet.8">
                  <p:embed/>
                  <p:pic>
                    <p:nvPicPr>
                      <p:cNvPr id="0" name=""/>
                      <p:cNvPicPr/>
                      <p:nvPr/>
                    </p:nvPicPr>
                    <p:blipFill>
                      <a:blip r:embed="rId4"/>
                      <a:stretch>
                        <a:fillRect/>
                      </a:stretch>
                    </p:blipFill>
                    <p:spPr>
                      <a:xfrm>
                        <a:off x="1219200" y="1676400"/>
                        <a:ext cx="6773863" cy="4525963"/>
                      </a:xfrm>
                      <a:prstGeom prst="rect">
                        <a:avLst/>
                      </a:prstGeom>
                    </p:spPr>
                  </p:pic>
                </p:oleObj>
              </mc:Fallback>
            </mc:AlternateContent>
          </a:graphicData>
        </a:graphic>
      </p:graphicFrame>
    </p:spTree>
    <p:extLst>
      <p:ext uri="{BB962C8B-B14F-4D97-AF65-F5344CB8AC3E}">
        <p14:creationId xmlns:p14="http://schemas.microsoft.com/office/powerpoint/2010/main" val="1244603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NPV</a:t>
            </a:r>
            <a:endParaRPr lang="en-US" dirty="0"/>
          </a:p>
        </p:txBody>
      </p:sp>
      <p:sp>
        <p:nvSpPr>
          <p:cNvPr id="3" name="Content Placeholder 2"/>
          <p:cNvSpPr>
            <a:spLocks noGrp="1"/>
          </p:cNvSpPr>
          <p:nvPr>
            <p:ph idx="1"/>
          </p:nvPr>
        </p:nvSpPr>
        <p:spPr/>
        <p:txBody>
          <a:bodyPr>
            <a:normAutofit lnSpcReduction="10000"/>
          </a:bodyPr>
          <a:lstStyle/>
          <a:p>
            <a:r>
              <a:rPr lang="en-US" dirty="0" smtClean="0"/>
              <a:t>With the PMT function and either the PV or FV functions, you can move money through time with a minimum of computation.  However,</a:t>
            </a:r>
          </a:p>
          <a:p>
            <a:r>
              <a:rPr lang="en-US" dirty="0" smtClean="0"/>
              <a:t>The PV and FV functions require that the payments be equal, as </a:t>
            </a:r>
            <a:r>
              <a:rPr lang="en-US" dirty="0" smtClean="0"/>
              <a:t>they </a:t>
            </a:r>
            <a:r>
              <a:rPr lang="en-US" dirty="0" smtClean="0"/>
              <a:t>were in the examples above.  </a:t>
            </a:r>
          </a:p>
          <a:p>
            <a:r>
              <a:rPr lang="en-US" dirty="0" smtClean="0"/>
              <a:t>If they payments were not equal, you could still use the compound interest formula, but there is an easier way.</a:t>
            </a:r>
            <a:endParaRPr lang="en-US" dirty="0"/>
          </a:p>
        </p:txBody>
      </p:sp>
    </p:spTree>
    <p:extLst>
      <p:ext uri="{BB962C8B-B14F-4D97-AF65-F5344CB8AC3E}">
        <p14:creationId xmlns:p14="http://schemas.microsoft.com/office/powerpoint/2010/main" val="3010721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The NPV function allows you to find the value at time zero of uneven cash flows, including positive and negative cash flows. </a:t>
            </a:r>
          </a:p>
          <a:p>
            <a:r>
              <a:rPr lang="en-US" dirty="0" smtClean="0"/>
              <a:t>The only caution is that the function always reports the value one time step earlier, so you need to exclude time zero from the function, then add it back in</a:t>
            </a:r>
            <a:r>
              <a:rPr lang="en-US" dirty="0" smtClean="0"/>
              <a:t>.</a:t>
            </a:r>
          </a:p>
          <a:p>
            <a:r>
              <a:rPr lang="en-US" dirty="0" smtClean="0"/>
              <a:t>(And also, don’t skip cells, put in a zero if there is no cash flow.)</a:t>
            </a:r>
            <a:endParaRPr lang="en-US" dirty="0"/>
          </a:p>
        </p:txBody>
      </p:sp>
    </p:spTree>
    <p:extLst>
      <p:ext uri="{BB962C8B-B14F-4D97-AF65-F5344CB8AC3E}">
        <p14:creationId xmlns:p14="http://schemas.microsoft.com/office/powerpoint/2010/main" val="18130569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How much would you pay for an investment that returned $5000 the first year, $9000 the second, had special expenses the third year, so it cost you $2000, and you receive $12,000 from year four, including your receipts and the sale, if your MARR is 15%?</a:t>
            </a:r>
          </a:p>
          <a:p>
            <a:r>
              <a:rPr lang="en-US" dirty="0" smtClean="0"/>
              <a:t>You buy the business at time zero, so were asking what is the Present Worth of those cash flows.  </a:t>
            </a:r>
            <a:endParaRPr lang="en-US" dirty="0"/>
          </a:p>
        </p:txBody>
      </p:sp>
    </p:spTree>
    <p:extLst>
      <p:ext uri="{BB962C8B-B14F-4D97-AF65-F5344CB8AC3E}">
        <p14:creationId xmlns:p14="http://schemas.microsoft.com/office/powerpoint/2010/main" val="22513233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Double click</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2541023460"/>
              </p:ext>
            </p:extLst>
          </p:nvPr>
        </p:nvGraphicFramePr>
        <p:xfrm>
          <a:off x="990600" y="1600200"/>
          <a:ext cx="7169150" cy="4525963"/>
        </p:xfrm>
        <a:graphic>
          <a:graphicData uri="http://schemas.openxmlformats.org/presentationml/2006/ole">
            <mc:AlternateContent xmlns:mc="http://schemas.openxmlformats.org/markup-compatibility/2006">
              <mc:Choice xmlns:v="urn:schemas-microsoft-com:vml" Requires="v">
                <p:oleObj spid="_x0000_s8199" name="Worksheet" r:id="rId3" imgW="6385622" imgH="4031008" progId="Excel.Sheet.8">
                  <p:embed/>
                </p:oleObj>
              </mc:Choice>
              <mc:Fallback>
                <p:oleObj name="Worksheet" r:id="rId3" imgW="6385622" imgH="4031008" progId="Excel.Sheet.8">
                  <p:embed/>
                  <p:pic>
                    <p:nvPicPr>
                      <p:cNvPr id="0" name=""/>
                      <p:cNvPicPr/>
                      <p:nvPr/>
                    </p:nvPicPr>
                    <p:blipFill>
                      <a:blip r:embed="rId4"/>
                      <a:stretch>
                        <a:fillRect/>
                      </a:stretch>
                    </p:blipFill>
                    <p:spPr>
                      <a:xfrm>
                        <a:off x="990600" y="1600200"/>
                        <a:ext cx="7169150" cy="4525963"/>
                      </a:xfrm>
                      <a:prstGeom prst="rect">
                        <a:avLst/>
                      </a:prstGeom>
                    </p:spPr>
                  </p:pic>
                </p:oleObj>
              </mc:Fallback>
            </mc:AlternateContent>
          </a:graphicData>
        </a:graphic>
      </p:graphicFrame>
    </p:spTree>
    <p:extLst>
      <p:ext uri="{BB962C8B-B14F-4D97-AF65-F5344CB8AC3E}">
        <p14:creationId xmlns:p14="http://schemas.microsoft.com/office/powerpoint/2010/main" val="6818726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Here we were seeking the value at time zero, so the caution about excluding that value is not important.  However,</a:t>
            </a:r>
          </a:p>
          <a:p>
            <a:r>
              <a:rPr lang="en-US" dirty="0" smtClean="0"/>
              <a:t>Often in our calculations there is a large payment at time zero, the Initial Cost, and a large error can accrue if that is included in the NPV function.  </a:t>
            </a:r>
            <a:endParaRPr lang="en-US" dirty="0"/>
          </a:p>
        </p:txBody>
      </p:sp>
    </p:spTree>
    <p:extLst>
      <p:ext uri="{BB962C8B-B14F-4D97-AF65-F5344CB8AC3E}">
        <p14:creationId xmlns:p14="http://schemas.microsoft.com/office/powerpoint/2010/main" val="4007408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Life and Salvage Value</a:t>
            </a:r>
            <a:endParaRPr lang="en-US" dirty="0"/>
          </a:p>
        </p:txBody>
      </p:sp>
      <p:sp>
        <p:nvSpPr>
          <p:cNvPr id="3" name="Content Placeholder 2"/>
          <p:cNvSpPr>
            <a:spLocks noGrp="1"/>
          </p:cNvSpPr>
          <p:nvPr>
            <p:ph idx="1"/>
          </p:nvPr>
        </p:nvSpPr>
        <p:spPr/>
        <p:txBody>
          <a:bodyPr/>
          <a:lstStyle/>
          <a:p>
            <a:r>
              <a:rPr lang="en-US" dirty="0" smtClean="0"/>
              <a:t>Most capital investments will have a service life.  Certainly we will need to assume some life of the investment. </a:t>
            </a:r>
          </a:p>
          <a:p>
            <a:r>
              <a:rPr lang="en-US" dirty="0" smtClean="0"/>
              <a:t>At the end of the life, we will sell the investment for what it is worth.  That is the Salvage Value.  It could be zero or even negative if there is some demolition or disposal cost.  </a:t>
            </a:r>
            <a:endParaRPr lang="en-US" dirty="0"/>
          </a:p>
        </p:txBody>
      </p:sp>
    </p:spTree>
    <p:extLst>
      <p:ext uri="{BB962C8B-B14F-4D97-AF65-F5344CB8AC3E}">
        <p14:creationId xmlns:p14="http://schemas.microsoft.com/office/powerpoint/2010/main" val="30639746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For computational simplicity, often the PV of the SV is determined and subtracted from the Initial Cost.</a:t>
            </a:r>
          </a:p>
          <a:p>
            <a:r>
              <a:rPr lang="en-US" dirty="0" smtClean="0"/>
              <a:t>With NPV function it used that is not necessary.</a:t>
            </a:r>
          </a:p>
          <a:p>
            <a:r>
              <a:rPr lang="en-US" dirty="0" smtClean="0"/>
              <a:t>Often, just for computational simplicity, if we are dealing in all costs, we leave all the cash flows positive, since we know they are costs. In that case, the SV is sometimes carried as a negative.  </a:t>
            </a:r>
          </a:p>
          <a:p>
            <a:endParaRPr lang="en-US" dirty="0"/>
          </a:p>
        </p:txBody>
      </p:sp>
    </p:spTree>
    <p:extLst>
      <p:ext uri="{BB962C8B-B14F-4D97-AF65-F5344CB8AC3E}">
        <p14:creationId xmlns:p14="http://schemas.microsoft.com/office/powerpoint/2010/main" val="2255380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PV function for PW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Present Worth (PW) is a method of choosing alternatives based on comparison of the Present Value (PV) of each alternative.</a:t>
            </a:r>
          </a:p>
          <a:p>
            <a:r>
              <a:rPr lang="en-US" dirty="0" smtClean="0"/>
              <a:t>You simply enter the cash flows at each time into Excel and find the PV, the value at the beginning of the analysis </a:t>
            </a:r>
            <a:r>
              <a:rPr lang="en-US" dirty="0" smtClean="0"/>
              <a:t>period, </a:t>
            </a:r>
            <a:r>
              <a:rPr lang="en-US" dirty="0" smtClean="0"/>
              <a:t>of each cash amount by using the P = F (1 +i)^-n</a:t>
            </a:r>
          </a:p>
          <a:p>
            <a:pPr lvl="1"/>
            <a:r>
              <a:rPr lang="en-US" dirty="0" smtClean="0"/>
              <a:t>Then sum those value and that is the PV of those cash flows</a:t>
            </a:r>
          </a:p>
          <a:p>
            <a:pPr lvl="1"/>
            <a:r>
              <a:rPr lang="en-US" dirty="0" smtClean="0"/>
              <a:t>“Time zero” is the beginning of the analysis period</a:t>
            </a:r>
            <a:endParaRPr lang="en-US" dirty="0"/>
          </a:p>
        </p:txBody>
      </p:sp>
    </p:spTree>
    <p:extLst>
      <p:ext uri="{BB962C8B-B14F-4D97-AF65-F5344CB8AC3E}">
        <p14:creationId xmlns:p14="http://schemas.microsoft.com/office/powerpoint/2010/main" val="22439520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See next file </a:t>
            </a:r>
            <a:r>
              <a:rPr lang="en-US" smtClean="0"/>
              <a:t>for Comparison </a:t>
            </a:r>
            <a:r>
              <a:rPr lang="en-US" dirty="0" smtClean="0"/>
              <a:t>of Alternatives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261572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a:bodyPr>
          <a:lstStyle/>
          <a:p>
            <a:pPr algn="l"/>
            <a:r>
              <a:rPr lang="en-US" sz="2800" dirty="0" smtClean="0"/>
              <a:t>I am due to receive $500 at the end of the next three years, how much that worth today, if i = 4.5%? </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45054155"/>
              </p:ext>
            </p:extLst>
          </p:nvPr>
        </p:nvGraphicFramePr>
        <p:xfrm>
          <a:off x="457200" y="1600200"/>
          <a:ext cx="8229600" cy="4399280"/>
        </p:xfrm>
        <a:graphic>
          <a:graphicData uri="http://schemas.openxmlformats.org/drawingml/2006/table">
            <a:tbl>
              <a:tblPr firstRow="1" bandRow="1">
                <a:tableStyleId>{5C22544A-7EE6-4342-B048-85BDC9FD1C3A}</a:tableStyleId>
              </a:tblPr>
              <a:tblGrid>
                <a:gridCol w="1066800"/>
                <a:gridCol w="1295400"/>
                <a:gridCol w="2286000"/>
                <a:gridCol w="1935480"/>
                <a:gridCol w="1645920"/>
              </a:tblGrid>
              <a:tr h="370840">
                <a:tc>
                  <a:txBody>
                    <a:bodyPr/>
                    <a:lstStyle/>
                    <a:p>
                      <a:r>
                        <a:rPr lang="en-US" dirty="0" smtClean="0"/>
                        <a:t>Time</a:t>
                      </a:r>
                      <a:endParaRPr lang="en-US" dirty="0"/>
                    </a:p>
                  </a:txBody>
                  <a:tcPr/>
                </a:tc>
                <a:tc>
                  <a:txBody>
                    <a:bodyPr/>
                    <a:lstStyle/>
                    <a:p>
                      <a:r>
                        <a:rPr lang="en-US" dirty="0" smtClean="0"/>
                        <a:t>Cash flow</a:t>
                      </a:r>
                      <a:endParaRPr lang="en-US" dirty="0"/>
                    </a:p>
                  </a:txBody>
                  <a:tcPr/>
                </a:tc>
                <a:tc>
                  <a:txBody>
                    <a:bodyPr/>
                    <a:lstStyle/>
                    <a:p>
                      <a:r>
                        <a:rPr lang="en-US" dirty="0" smtClean="0"/>
                        <a:t>Value</a:t>
                      </a:r>
                      <a:r>
                        <a:rPr lang="en-US" baseline="0" dirty="0" smtClean="0"/>
                        <a:t> at Time 0, algebra</a:t>
                      </a:r>
                      <a:endParaRPr lang="en-US" dirty="0"/>
                    </a:p>
                  </a:txBody>
                  <a:tcPr/>
                </a:tc>
                <a:tc>
                  <a:txBody>
                    <a:bodyPr/>
                    <a:lstStyle/>
                    <a:p>
                      <a:r>
                        <a:rPr lang="en-US" dirty="0" smtClean="0"/>
                        <a:t>See Excel, sheet 3-1</a:t>
                      </a:r>
                    </a:p>
                  </a:txBody>
                  <a:tcPr/>
                </a:tc>
                <a:tc>
                  <a:txBody>
                    <a:bodyPr/>
                    <a:lstStyle/>
                    <a:p>
                      <a:r>
                        <a:rPr lang="en-US" dirty="0" smtClean="0"/>
                        <a:t>Calculated</a:t>
                      </a:r>
                      <a:endParaRPr lang="en-US" dirty="0"/>
                    </a:p>
                  </a:txBody>
                  <a:tcPr/>
                </a:tc>
              </a:tr>
              <a:tr h="370840">
                <a:tc>
                  <a:txBody>
                    <a:bodyPr/>
                    <a:lstStyle/>
                    <a:p>
                      <a:r>
                        <a:rPr lang="en-US" dirty="0" smtClean="0"/>
                        <a:t>0</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algn="l" fontAlgn="t"/>
                      <a:r>
                        <a:rPr lang="en-US" sz="1800" b="0" i="0" u="none" strike="noStrike" dirty="0">
                          <a:solidFill>
                            <a:srgbClr val="000000"/>
                          </a:solidFill>
                          <a:effectLst/>
                          <a:latin typeface="Arial"/>
                        </a:rPr>
                        <a:t> $1,374.48 </a:t>
                      </a:r>
                    </a:p>
                  </a:txBody>
                  <a:tcPr marL="7620" marR="7620" marT="7620" marB="0"/>
                </a:tc>
              </a:tr>
              <a:tr h="370840">
                <a:tc>
                  <a:txBody>
                    <a:bodyPr/>
                    <a:lstStyle/>
                    <a:p>
                      <a:r>
                        <a:rPr lang="en-US" dirty="0" smtClean="0"/>
                        <a:t>1</a:t>
                      </a:r>
                      <a:endParaRPr lang="en-US" dirty="0"/>
                    </a:p>
                  </a:txBody>
                  <a:tcPr/>
                </a:tc>
                <a:tc>
                  <a:txBody>
                    <a:bodyPr/>
                    <a:lstStyle/>
                    <a:p>
                      <a:r>
                        <a:rPr lang="en-US" dirty="0" smtClean="0"/>
                        <a:t>500</a:t>
                      </a:r>
                    </a:p>
                  </a:txBody>
                  <a:tcPr/>
                </a:tc>
                <a:tc>
                  <a:txBody>
                    <a:bodyPr/>
                    <a:lstStyle/>
                    <a:p>
                      <a:r>
                        <a:rPr lang="en-US" dirty="0" smtClean="0"/>
                        <a:t>=500 (1+0.045)^-1</a:t>
                      </a:r>
                      <a:endParaRPr lang="en-US" dirty="0"/>
                    </a:p>
                  </a:txBody>
                  <a:tcPr/>
                </a:tc>
                <a:tc>
                  <a:txBody>
                    <a:bodyPr/>
                    <a:lstStyle/>
                    <a:p>
                      <a:pPr algn="l" rtl="0" fontAlgn="ctr"/>
                      <a:r>
                        <a:rPr lang="en-US" sz="1800" b="0" i="0" u="none" strike="noStrike" dirty="0">
                          <a:solidFill>
                            <a:srgbClr val="000000"/>
                          </a:solidFill>
                          <a:effectLst/>
                          <a:latin typeface="Calibri"/>
                        </a:rPr>
                        <a:t> $       478.47 </a:t>
                      </a:r>
                    </a:p>
                  </a:txBody>
                  <a:tcPr marL="7620" marR="7620" marT="7620" marB="0" anchor="ctr"/>
                </a:tc>
                <a:tc>
                  <a:txBody>
                    <a:bodyPr/>
                    <a:lstStyle/>
                    <a:p>
                      <a:endParaRPr lang="en-US" dirty="0"/>
                    </a:p>
                  </a:txBody>
                  <a:tcPr/>
                </a:tc>
              </a:tr>
              <a:tr h="370840">
                <a:tc>
                  <a:txBody>
                    <a:bodyPr/>
                    <a:lstStyle/>
                    <a:p>
                      <a:r>
                        <a:rPr lang="en-US" dirty="0" smtClean="0"/>
                        <a:t>2</a:t>
                      </a:r>
                      <a:endParaRPr lang="en-US" dirty="0"/>
                    </a:p>
                  </a:txBody>
                  <a:tcPr/>
                </a:tc>
                <a:tc>
                  <a:txBody>
                    <a:bodyPr/>
                    <a:lstStyle/>
                    <a:p>
                      <a:r>
                        <a:rPr lang="en-US" dirty="0" smtClean="0"/>
                        <a:t>500</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=500 (1+0.045)^-2</a:t>
                      </a:r>
                    </a:p>
                    <a:p>
                      <a:endParaRPr lang="en-US" dirty="0"/>
                    </a:p>
                  </a:txBody>
                  <a:tcPr/>
                </a:tc>
                <a:tc>
                  <a:txBody>
                    <a:bodyPr/>
                    <a:lstStyle/>
                    <a:p>
                      <a:pPr algn="l" rtl="0" fontAlgn="ctr"/>
                      <a:r>
                        <a:rPr lang="en-US" sz="1800" b="0" i="0" u="none" strike="noStrike" dirty="0">
                          <a:solidFill>
                            <a:srgbClr val="000000"/>
                          </a:solidFill>
                          <a:effectLst/>
                          <a:latin typeface="Calibri"/>
                        </a:rPr>
                        <a:t> $       457.86 </a:t>
                      </a:r>
                    </a:p>
                  </a:txBody>
                  <a:tcPr marL="7620" marR="7620" marT="7620" marB="0" anchor="ctr"/>
                </a:tc>
                <a:tc>
                  <a:txBody>
                    <a:bodyPr/>
                    <a:lstStyle/>
                    <a:p>
                      <a:endParaRPr lang="en-US" dirty="0"/>
                    </a:p>
                  </a:txBody>
                  <a:tcPr/>
                </a:tc>
              </a:tr>
              <a:tr h="370840">
                <a:tc>
                  <a:txBody>
                    <a:bodyPr/>
                    <a:lstStyle/>
                    <a:p>
                      <a:r>
                        <a:rPr lang="en-US" dirty="0" smtClean="0"/>
                        <a:t>3</a:t>
                      </a:r>
                      <a:endParaRPr lang="en-US" dirty="0"/>
                    </a:p>
                  </a:txBody>
                  <a:tcPr/>
                </a:tc>
                <a:tc>
                  <a:txBody>
                    <a:bodyPr/>
                    <a:lstStyle/>
                    <a:p>
                      <a:r>
                        <a:rPr lang="en-US" dirty="0" smtClean="0"/>
                        <a:t>500</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=500 (1+0.045)^-3</a:t>
                      </a:r>
                    </a:p>
                    <a:p>
                      <a:endParaRPr lang="en-US" dirty="0"/>
                    </a:p>
                  </a:txBody>
                  <a:tcPr/>
                </a:tc>
                <a:tc>
                  <a:txBody>
                    <a:bodyPr/>
                    <a:lstStyle/>
                    <a:p>
                      <a:pPr algn="l" rtl="0" fontAlgn="ctr"/>
                      <a:r>
                        <a:rPr lang="en-US" sz="1800" b="0" i="0" u="none" strike="noStrike" dirty="0">
                          <a:solidFill>
                            <a:srgbClr val="000000"/>
                          </a:solidFill>
                          <a:effectLst/>
                          <a:latin typeface="Calibri"/>
                        </a:rPr>
                        <a:t> $       438.15 </a:t>
                      </a:r>
                    </a:p>
                  </a:txBody>
                  <a:tcPr marL="7620" marR="7620" marT="7620" marB="0" anchor="ctr"/>
                </a:tc>
                <a:tc>
                  <a:txBody>
                    <a:bodyPr/>
                    <a:lstStyle/>
                    <a:p>
                      <a:endParaRPr lang="en-US" dirty="0"/>
                    </a:p>
                  </a:txBody>
                  <a:tcPr/>
                </a:tc>
              </a:tr>
              <a:tr h="741680">
                <a:tc gridSpan="5">
                  <a:txBody>
                    <a:bodyPr/>
                    <a:lstStyle/>
                    <a:p>
                      <a:r>
                        <a:rPr lang="en-US" dirty="0" smtClean="0"/>
                        <a:t>So the PV</a:t>
                      </a:r>
                      <a:r>
                        <a:rPr lang="en-US" baseline="0" dirty="0" smtClean="0"/>
                        <a:t> of that cash flow is less than $1500.  If the i was greater, the value would be less, for example if i = 20% the PV would be only  $1,053.24 </a:t>
                      </a:r>
                    </a:p>
                    <a:p>
                      <a:endParaRPr lang="en-US" baseline="0" dirty="0" smtClean="0"/>
                    </a:p>
                    <a:p>
                      <a:r>
                        <a:rPr lang="en-US" baseline="0" dirty="0" smtClean="0"/>
                        <a:t>Excel trick.  In order to lock a cell, highlight the cell address and use “F4.” You can cycle through F4 again to lock just the rows, or again to lock just the columns.  </a:t>
                      </a:r>
                    </a:p>
                    <a:p>
                      <a:endParaRPr lang="en-US" dirty="0"/>
                    </a:p>
                  </a:txBody>
                  <a:tcPr/>
                </a:tc>
                <a:tc hMerge="1">
                  <a:txBody>
                    <a:bodyPr/>
                    <a:lstStyle/>
                    <a:p>
                      <a:endParaRPr lang="en-US" dirty="0"/>
                    </a:p>
                  </a:txBody>
                  <a:tcPr/>
                </a:tc>
                <a:tc hMerge="1">
                  <a:txBody>
                    <a:bodyPr/>
                    <a:lstStyle/>
                    <a:p>
                      <a:endParaRPr lang="en-US" dirty="0"/>
                    </a:p>
                  </a:txBody>
                  <a:tcPr/>
                </a:tc>
                <a:tc hMerge="1">
                  <a:txBody>
                    <a:bodyPr/>
                    <a:lstStyle/>
                    <a:p>
                      <a:pPr algn="l" rtl="0" fontAlgn="ctr"/>
                      <a:endParaRPr lang="en-US" sz="1800" b="0" i="0" u="none" strike="noStrike" dirty="0">
                        <a:solidFill>
                          <a:srgbClr val="000000"/>
                        </a:solidFill>
                        <a:effectLst/>
                        <a:latin typeface="Calibri"/>
                      </a:endParaRPr>
                    </a:p>
                  </a:txBody>
                  <a:tcPr marL="7620" marR="7620" marT="7620" marB="0" anchor="ctr"/>
                </a:tc>
                <a:tc hMerge="1">
                  <a:txBody>
                    <a:bodyPr/>
                    <a:lstStyle/>
                    <a:p>
                      <a:endParaRPr lang="en-US" dirty="0"/>
                    </a:p>
                  </a:txBody>
                  <a:tcPr/>
                </a:tc>
              </a:tr>
            </a:tbl>
          </a:graphicData>
        </a:graphic>
      </p:graphicFrame>
    </p:spTree>
    <p:extLst>
      <p:ext uri="{BB962C8B-B14F-4D97-AF65-F5344CB8AC3E}">
        <p14:creationId xmlns:p14="http://schemas.microsoft.com/office/powerpoint/2010/main" val="3144417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 is a Cash </a:t>
            </a:r>
            <a:r>
              <a:rPr lang="en-US" dirty="0" smtClean="0"/>
              <a:t>Flow </a:t>
            </a:r>
            <a:r>
              <a:rPr lang="en-US" dirty="0" smtClean="0"/>
              <a:t>Diagram</a:t>
            </a:r>
            <a:endParaRPr lang="en-US" dirty="0"/>
          </a:p>
        </p:txBody>
      </p:sp>
      <p:cxnSp>
        <p:nvCxnSpPr>
          <p:cNvPr id="5" name="Straight Connector 4"/>
          <p:cNvCxnSpPr/>
          <p:nvPr/>
        </p:nvCxnSpPr>
        <p:spPr>
          <a:xfrm>
            <a:off x="1676400" y="4114800"/>
            <a:ext cx="48006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1676400" y="3124200"/>
            <a:ext cx="0" cy="990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 name="Content Placeholder 7"/>
          <p:cNvSpPr>
            <a:spLocks noGrp="1"/>
          </p:cNvSpPr>
          <p:nvPr>
            <p:ph idx="1"/>
          </p:nvPr>
        </p:nvSpPr>
        <p:spPr/>
        <p:txBody>
          <a:bodyPr/>
          <a:lstStyle/>
          <a:p>
            <a:endParaRPr lang="en-US" dirty="0"/>
          </a:p>
        </p:txBody>
      </p:sp>
      <p:cxnSp>
        <p:nvCxnSpPr>
          <p:cNvPr id="10" name="Straight Arrow Connector 9"/>
          <p:cNvCxnSpPr/>
          <p:nvPr/>
        </p:nvCxnSpPr>
        <p:spPr>
          <a:xfrm flipV="1">
            <a:off x="2971800" y="3619500"/>
            <a:ext cx="0" cy="4953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4457700" y="3619500"/>
            <a:ext cx="0" cy="4953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6477000" y="3619500"/>
            <a:ext cx="0" cy="4953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447800" y="4267200"/>
            <a:ext cx="533400" cy="369332"/>
          </a:xfrm>
          <a:prstGeom prst="rect">
            <a:avLst/>
          </a:prstGeom>
          <a:noFill/>
        </p:spPr>
        <p:txBody>
          <a:bodyPr wrap="square" rtlCol="0">
            <a:spAutoFit/>
          </a:bodyPr>
          <a:lstStyle/>
          <a:p>
            <a:r>
              <a:rPr lang="en-US" dirty="0" smtClean="0"/>
              <a:t>0</a:t>
            </a:r>
            <a:endParaRPr lang="en-US" dirty="0"/>
          </a:p>
        </p:txBody>
      </p:sp>
      <p:sp>
        <p:nvSpPr>
          <p:cNvPr id="16" name="TextBox 15"/>
          <p:cNvSpPr txBox="1"/>
          <p:nvPr/>
        </p:nvSpPr>
        <p:spPr>
          <a:xfrm>
            <a:off x="6210300" y="4276725"/>
            <a:ext cx="533400" cy="369332"/>
          </a:xfrm>
          <a:prstGeom prst="rect">
            <a:avLst/>
          </a:prstGeom>
          <a:noFill/>
        </p:spPr>
        <p:txBody>
          <a:bodyPr wrap="square" rtlCol="0">
            <a:spAutoFit/>
          </a:bodyPr>
          <a:lstStyle/>
          <a:p>
            <a:r>
              <a:rPr lang="en-US" dirty="0"/>
              <a:t>3</a:t>
            </a:r>
          </a:p>
        </p:txBody>
      </p:sp>
      <p:sp>
        <p:nvSpPr>
          <p:cNvPr id="17" name="TextBox 16"/>
          <p:cNvSpPr txBox="1"/>
          <p:nvPr/>
        </p:nvSpPr>
        <p:spPr>
          <a:xfrm>
            <a:off x="2705100" y="4375666"/>
            <a:ext cx="533400" cy="369332"/>
          </a:xfrm>
          <a:prstGeom prst="rect">
            <a:avLst/>
          </a:prstGeom>
          <a:noFill/>
        </p:spPr>
        <p:txBody>
          <a:bodyPr wrap="square" rtlCol="0">
            <a:spAutoFit/>
          </a:bodyPr>
          <a:lstStyle/>
          <a:p>
            <a:r>
              <a:rPr lang="en-US" dirty="0"/>
              <a:t>1</a:t>
            </a:r>
          </a:p>
        </p:txBody>
      </p:sp>
      <p:sp>
        <p:nvSpPr>
          <p:cNvPr id="18" name="TextBox 17"/>
          <p:cNvSpPr txBox="1"/>
          <p:nvPr/>
        </p:nvSpPr>
        <p:spPr>
          <a:xfrm>
            <a:off x="4229100" y="4375666"/>
            <a:ext cx="533400" cy="369332"/>
          </a:xfrm>
          <a:prstGeom prst="rect">
            <a:avLst/>
          </a:prstGeom>
          <a:noFill/>
        </p:spPr>
        <p:txBody>
          <a:bodyPr wrap="square" rtlCol="0">
            <a:spAutoFit/>
          </a:bodyPr>
          <a:lstStyle/>
          <a:p>
            <a:r>
              <a:rPr lang="en-US" dirty="0" smtClean="0"/>
              <a:t>2</a:t>
            </a:r>
            <a:endParaRPr lang="en-US" dirty="0"/>
          </a:p>
        </p:txBody>
      </p:sp>
    </p:spTree>
    <p:extLst>
      <p:ext uri="{BB962C8B-B14F-4D97-AF65-F5344CB8AC3E}">
        <p14:creationId xmlns:p14="http://schemas.microsoft.com/office/powerpoint/2010/main" val="3620485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see the calculations, double </a:t>
            </a:r>
            <a:r>
              <a:rPr lang="en-US" dirty="0" smtClean="0"/>
              <a:t>click to open in Excel]</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3060430422"/>
              </p:ext>
            </p:extLst>
          </p:nvPr>
        </p:nvGraphicFramePr>
        <p:xfrm>
          <a:off x="957263" y="1600200"/>
          <a:ext cx="7119937" cy="4525963"/>
        </p:xfrm>
        <a:graphic>
          <a:graphicData uri="http://schemas.openxmlformats.org/presentationml/2006/ole">
            <mc:AlternateContent xmlns:mc="http://schemas.openxmlformats.org/markup-compatibility/2006">
              <mc:Choice xmlns:v="urn:schemas-microsoft-com:vml" Requires="v">
                <p:oleObj spid="_x0000_s2057" name="Worksheet" r:id="rId3" imgW="6438869" imgH="4031008" progId="Excel.Sheet.8">
                  <p:embed/>
                </p:oleObj>
              </mc:Choice>
              <mc:Fallback>
                <p:oleObj name="Worksheet" r:id="rId3" imgW="6438869" imgH="4031008" progId="Excel.Sheet.8">
                  <p:embed/>
                  <p:pic>
                    <p:nvPicPr>
                      <p:cNvPr id="0" name=""/>
                      <p:cNvPicPr/>
                      <p:nvPr/>
                    </p:nvPicPr>
                    <p:blipFill>
                      <a:blip r:embed="rId4"/>
                      <a:stretch>
                        <a:fillRect/>
                      </a:stretch>
                    </p:blipFill>
                    <p:spPr>
                      <a:xfrm>
                        <a:off x="957263" y="1600200"/>
                        <a:ext cx="7119937" cy="4525963"/>
                      </a:xfrm>
                      <a:prstGeom prst="rect">
                        <a:avLst/>
                      </a:prstGeom>
                    </p:spPr>
                  </p:pic>
                </p:oleObj>
              </mc:Fallback>
            </mc:AlternateContent>
          </a:graphicData>
        </a:graphic>
      </p:graphicFrame>
    </p:spTree>
    <p:extLst>
      <p:ext uri="{BB962C8B-B14F-4D97-AF65-F5344CB8AC3E}">
        <p14:creationId xmlns:p14="http://schemas.microsoft.com/office/powerpoint/2010/main" val="2564650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PV function</a:t>
            </a:r>
            <a:endParaRPr lang="en-US" dirty="0"/>
          </a:p>
        </p:txBody>
      </p:sp>
      <p:sp>
        <p:nvSpPr>
          <p:cNvPr id="3" name="Content Placeholder 2"/>
          <p:cNvSpPr>
            <a:spLocks noGrp="1"/>
          </p:cNvSpPr>
          <p:nvPr>
            <p:ph idx="1"/>
          </p:nvPr>
        </p:nvSpPr>
        <p:spPr/>
        <p:txBody>
          <a:bodyPr/>
          <a:lstStyle/>
          <a:p>
            <a:r>
              <a:rPr lang="en-US" dirty="0" smtClean="0"/>
              <a:t>If the cash amounts are uniform, as those were, you can use the Excel function “PV” to get the same result.</a:t>
            </a:r>
          </a:p>
          <a:p>
            <a:endParaRPr lang="en-US" dirty="0"/>
          </a:p>
        </p:txBody>
      </p:sp>
    </p:spTree>
    <p:extLst>
      <p:ext uri="{BB962C8B-B14F-4D97-AF65-F5344CB8AC3E}">
        <p14:creationId xmlns:p14="http://schemas.microsoft.com/office/powerpoint/2010/main" val="2473111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lstStyle/>
          <a:p>
            <a:r>
              <a:rPr lang="en-US" dirty="0" smtClean="0"/>
              <a:t>Click on an empty cell, then click on the little “f” for function, then when you get the search for function, use the dropdown to find the Financial functions, then the scroll bar to find PV.</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3733800"/>
            <a:ext cx="3936975" cy="2156460"/>
          </a:xfrm>
          <a:prstGeom prst="rect">
            <a:avLst/>
          </a:prstGeom>
        </p:spPr>
      </p:pic>
    </p:spTree>
    <p:extLst>
      <p:ext uri="{BB962C8B-B14F-4D97-AF65-F5344CB8AC3E}">
        <p14:creationId xmlns:p14="http://schemas.microsoft.com/office/powerpoint/2010/main" val="1623942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For the function, type in the Rate, which is the “i” of 4.5% (you could use that or 0.045), the number of payments, and their uniform amount.  The result is found inside the function parameter box and also in the cell, once you click “OK”</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800" y="4572000"/>
            <a:ext cx="3581400" cy="1927024"/>
          </a:xfrm>
          <a:prstGeom prst="rect">
            <a:avLst/>
          </a:prstGeom>
        </p:spPr>
      </p:pic>
    </p:spTree>
    <p:extLst>
      <p:ext uri="{BB962C8B-B14F-4D97-AF65-F5344CB8AC3E}">
        <p14:creationId xmlns:p14="http://schemas.microsoft.com/office/powerpoint/2010/main" val="160972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1435</Words>
  <Application>Microsoft Office PowerPoint</Application>
  <PresentationFormat>On-screen Show (4:3)</PresentationFormat>
  <Paragraphs>108</Paragraphs>
  <Slides>30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Office Theme</vt:lpstr>
      <vt:lpstr>Worksheet</vt:lpstr>
      <vt:lpstr>Supplementary Class 3</vt:lpstr>
      <vt:lpstr>Review of Excel Functions</vt:lpstr>
      <vt:lpstr>PV function for PW</vt:lpstr>
      <vt:lpstr>I am due to receive $500 at the end of the next three years, how much that worth today, if i = 4.5%? </vt:lpstr>
      <vt:lpstr>Here is a Cash Flow Diagram</vt:lpstr>
      <vt:lpstr>[To see the calculations, double click to open in Excel]</vt:lpstr>
      <vt:lpstr>PV function</vt:lpstr>
      <vt:lpstr>PowerPoint Presentation</vt:lpstr>
      <vt:lpstr>PowerPoint Presentation</vt:lpstr>
      <vt:lpstr>Notes</vt:lpstr>
      <vt:lpstr>Cash Flow Diagram for Typical Loan Payment </vt:lpstr>
      <vt:lpstr>From Excel, double click</vt:lpstr>
      <vt:lpstr>Also</vt:lpstr>
      <vt:lpstr>Fun with PV</vt:lpstr>
      <vt:lpstr>Future value</vt:lpstr>
      <vt:lpstr>Cash flow for deposits</vt:lpstr>
      <vt:lpstr>PowerPoint Presentation</vt:lpstr>
      <vt:lpstr>Double click to open Excel</vt:lpstr>
      <vt:lpstr>Goal Seek</vt:lpstr>
      <vt:lpstr>PMT</vt:lpstr>
      <vt:lpstr>PMT</vt:lpstr>
      <vt:lpstr>Check</vt:lpstr>
      <vt:lpstr>NPV</vt:lpstr>
      <vt:lpstr>PowerPoint Presentation</vt:lpstr>
      <vt:lpstr>PowerPoint Presentation</vt:lpstr>
      <vt:lpstr>Double click</vt:lpstr>
      <vt:lpstr>PowerPoint Presentation</vt:lpstr>
      <vt:lpstr>Service Life and Salvage Value</vt:lpstr>
      <vt:lpstr>PowerPoint Presentation</vt:lpstr>
      <vt:lpstr>See next file for Comparison of Alternatives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Class 3</dc:title>
  <dc:creator>Bob</dc:creator>
  <cp:lastModifiedBy>Bob</cp:lastModifiedBy>
  <cp:revision>19</cp:revision>
  <dcterms:created xsi:type="dcterms:W3CDTF">2017-01-15T23:34:02Z</dcterms:created>
  <dcterms:modified xsi:type="dcterms:W3CDTF">2017-01-16T21:46:02Z</dcterms:modified>
</cp:coreProperties>
</file>